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97" r:id="rId3"/>
    <p:sldId id="259" r:id="rId5"/>
    <p:sldId id="365" r:id="rId6"/>
    <p:sldId id="364" r:id="rId7"/>
    <p:sldId id="321" r:id="rId8"/>
    <p:sldId id="323" r:id="rId9"/>
    <p:sldId id="344" r:id="rId10"/>
    <p:sldId id="371" r:id="rId11"/>
    <p:sldId id="368" r:id="rId12"/>
    <p:sldId id="372" r:id="rId13"/>
    <p:sldId id="369" r:id="rId14"/>
    <p:sldId id="370" r:id="rId15"/>
    <p:sldId id="315" r:id="rId16"/>
    <p:sldId id="330" r:id="rId17"/>
    <p:sldId id="324" r:id="rId18"/>
    <p:sldId id="345" r:id="rId19"/>
    <p:sldId id="341" r:id="rId20"/>
    <p:sldId id="333" r:id="rId21"/>
    <p:sldId id="320" r:id="rId22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F70"/>
    <a:srgbClr val="414455"/>
    <a:srgbClr val="568D11"/>
    <a:srgbClr val="70BA16"/>
    <a:srgbClr val="82D81A"/>
    <a:srgbClr val="61A113"/>
    <a:srgbClr val="1A74CC"/>
    <a:srgbClr val="E09320"/>
    <a:srgbClr val="4A99E8"/>
    <a:srgbClr val="1E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43" autoAdjust="0"/>
    <p:restoredTop sz="94660"/>
  </p:normalViewPr>
  <p:slideViewPr>
    <p:cSldViewPr showGuides="1">
      <p:cViewPr varScale="1">
        <p:scale>
          <a:sx n="63" d="100"/>
          <a:sy n="63" d="100"/>
        </p:scale>
        <p:origin x="77" y="826"/>
      </p:cViewPr>
      <p:guideLst>
        <p:guide orient="horz" pos="1633"/>
        <p:guide pos="28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-20538"/>
            <a:ext cx="1704311" cy="72008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6477501" y="1757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课题综述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538431" y="2211710"/>
            <a:ext cx="625845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无人超市仓库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管理系统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275856" y="195486"/>
            <a:ext cx="2653023" cy="864072"/>
            <a:chOff x="118827" y="36471"/>
            <a:chExt cx="2653023" cy="864072"/>
          </a:xfrm>
        </p:grpSpPr>
        <p:sp>
          <p:nvSpPr>
            <p:cNvPr id="42" name="椭圆 41"/>
            <p:cNvSpPr/>
            <p:nvPr/>
          </p:nvSpPr>
          <p:spPr bwMode="auto">
            <a:xfrm>
              <a:off x="118827" y="36471"/>
              <a:ext cx="864072" cy="864072"/>
            </a:xfrm>
            <a:prstGeom prst="ellipse">
              <a:avLst/>
            </a:prstGeom>
            <a:solidFill>
              <a:srgbClr val="112F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8496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82899" y="304800"/>
              <a:ext cx="1788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北京交通大学</a:t>
              </a:r>
              <a:endParaRPr lang="zh-CN" altLang="en-US" sz="2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30" y="228104"/>
            <a:ext cx="1002723" cy="798836"/>
          </a:xfrm>
          <a:prstGeom prst="rect">
            <a:avLst/>
          </a:prstGeom>
        </p:spPr>
      </p:pic>
      <p:sp>
        <p:nvSpPr>
          <p:cNvPr id="3" name="文本框 18"/>
          <p:cNvSpPr txBox="1"/>
          <p:nvPr/>
        </p:nvSpPr>
        <p:spPr>
          <a:xfrm>
            <a:off x="1115616" y="356442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不离不弃队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1115616" y="3970301"/>
            <a:ext cx="3977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成员：党田乐 邹佳琪 柳萱莹  何军庭 王圳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3022600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843915"/>
            <a:ext cx="8067040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3022600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项目管理——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worktil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</a:t>
            </a:r>
            <a:endParaRPr lang="en-US" altLang="zh-CN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" y="627380"/>
            <a:ext cx="7929245" cy="451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2940685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项目管理——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worktille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558800"/>
            <a:ext cx="7921625" cy="449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ldLvl="0" animBg="1"/>
      <p:bldP spid="7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系统假设与约束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" name="矩形 6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8" name="网线"/>
          <p:cNvGrpSpPr/>
          <p:nvPr/>
        </p:nvGrpSpPr>
        <p:grpSpPr bwMode="auto">
          <a:xfrm>
            <a:off x="3088857" y="846094"/>
            <a:ext cx="3163922" cy="3329037"/>
            <a:chOff x="1937437" y="1332541"/>
            <a:chExt cx="3986578" cy="4192919"/>
          </a:xfrm>
        </p:grpSpPr>
        <p:sp>
          <p:nvSpPr>
            <p:cNvPr id="9" name="Line 16"/>
            <p:cNvSpPr>
              <a:spLocks noChangeShapeType="1"/>
            </p:cNvSpPr>
            <p:nvPr/>
          </p:nvSpPr>
          <p:spPr bwMode="gray">
            <a:xfrm>
              <a:off x="1937437" y="3430588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gray">
            <a:xfrm>
              <a:off x="3931520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gray">
            <a:xfrm>
              <a:off x="2332760" y="1808648"/>
              <a:ext cx="3192756" cy="3216899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2135892" y="1600749"/>
              <a:ext cx="3608719" cy="3643808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标题"/>
          <p:cNvGrpSpPr/>
          <p:nvPr/>
        </p:nvGrpSpPr>
        <p:grpSpPr bwMode="auto">
          <a:xfrm>
            <a:off x="3604908" y="1445968"/>
            <a:ext cx="2117958" cy="2160256"/>
            <a:chOff x="579" y="1589"/>
            <a:chExt cx="1358" cy="1358"/>
          </a:xfrm>
          <a:solidFill>
            <a:srgbClr val="568D11"/>
          </a:solidFill>
        </p:grpSpPr>
        <p:sp>
          <p:nvSpPr>
            <p:cNvPr id="14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solidFill>
              <a:srgbClr val="112F70"/>
            </a:solidFill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假设与约束</a:t>
              </a:r>
              <a:endParaRPr lang="zh-CN" altLang="en-US" sz="20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5"/>
          <p:cNvSpPr>
            <a:spLocks noChangeArrowheads="1"/>
          </p:cNvSpPr>
          <p:nvPr/>
        </p:nvSpPr>
        <p:spPr bwMode="black">
          <a:xfrm>
            <a:off x="6130756" y="1549637"/>
            <a:ext cx="3163919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每次进出货量需求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不能超过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仓库所能支持的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单次最大进出货量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4"/>
          <p:cNvSpPr>
            <a:spLocks noChangeArrowheads="1"/>
          </p:cNvSpPr>
          <p:nvPr/>
        </p:nvSpPr>
        <p:spPr bwMode="black">
          <a:xfrm>
            <a:off x="6197437" y="3040709"/>
            <a:ext cx="2919799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输入货物的存储条件需要符合仓库的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存储环境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3"/>
          <p:cNvSpPr>
            <a:spLocks noChangeArrowheads="1"/>
          </p:cNvSpPr>
          <p:nvPr/>
        </p:nvSpPr>
        <p:spPr bwMode="black">
          <a:xfrm>
            <a:off x="6402776" y="2255629"/>
            <a:ext cx="2704335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输入存储货物数量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不能超过仓库的最大容量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2"/>
          <p:cNvSpPr>
            <a:spLocks noChangeArrowheads="1"/>
          </p:cNvSpPr>
          <p:nvPr/>
        </p:nvSpPr>
        <p:spPr bwMode="black">
          <a:xfrm>
            <a:off x="5619566" y="3777626"/>
            <a:ext cx="3023523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zh-CN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输入货物信息的体积和重量不能超过仓库单元格的</a:t>
            </a:r>
            <a:r>
              <a:rPr lang="zh-CN" altLang="zh-CN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尺寸和最大承重</a:t>
            </a:r>
            <a:r>
              <a:rPr lang="zh-CN" altLang="zh-CN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1"/>
          <p:cNvSpPr>
            <a:spLocks noChangeArrowheads="1"/>
          </p:cNvSpPr>
          <p:nvPr/>
        </p:nvSpPr>
        <p:spPr bwMode="black">
          <a:xfrm>
            <a:off x="5508104" y="1059582"/>
            <a:ext cx="2279359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假设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：仓库所有者账号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唯一</a:t>
            </a:r>
            <a:endParaRPr lang="en-US" altLang="zh-CN" sz="1400" kern="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圆圈1"/>
          <p:cNvGrpSpPr/>
          <p:nvPr/>
        </p:nvGrpSpPr>
        <p:grpSpPr bwMode="auto">
          <a:xfrm>
            <a:off x="5178531" y="1044454"/>
            <a:ext cx="302565" cy="302549"/>
            <a:chOff x="2928" y="2208"/>
            <a:chExt cx="262" cy="262"/>
          </a:xfrm>
          <a:solidFill>
            <a:srgbClr val="568D11"/>
          </a:solidFill>
        </p:grpSpPr>
        <p:sp>
          <p:nvSpPr>
            <p:cNvPr id="23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solidFill>
              <a:srgbClr val="112F70"/>
            </a:solidFill>
            <a:ln w="12700">
              <a:solidFill>
                <a:srgbClr val="112F7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圆圈2"/>
          <p:cNvGrpSpPr/>
          <p:nvPr/>
        </p:nvGrpSpPr>
        <p:grpSpPr bwMode="auto">
          <a:xfrm>
            <a:off x="5761684" y="1702850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6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圆圈3"/>
          <p:cNvGrpSpPr/>
          <p:nvPr/>
        </p:nvGrpSpPr>
        <p:grpSpPr bwMode="auto">
          <a:xfrm>
            <a:off x="6018362" y="2356441"/>
            <a:ext cx="302565" cy="302549"/>
            <a:chOff x="2928" y="2208"/>
            <a:chExt cx="262" cy="262"/>
          </a:xfrm>
          <a:solidFill>
            <a:srgbClr val="568D11"/>
          </a:solidFill>
        </p:grpSpPr>
        <p:sp>
          <p:nvSpPr>
            <p:cNvPr id="29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 w="12700">
              <a:solidFill>
                <a:srgbClr val="DDDD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圆圈4"/>
          <p:cNvGrpSpPr/>
          <p:nvPr/>
        </p:nvGrpSpPr>
        <p:grpSpPr bwMode="auto">
          <a:xfrm>
            <a:off x="5803457" y="3083126"/>
            <a:ext cx="302565" cy="302549"/>
            <a:chOff x="2928" y="2208"/>
            <a:chExt cx="262" cy="262"/>
          </a:xfrm>
          <a:solidFill>
            <a:srgbClr val="0070C0"/>
          </a:solidFill>
        </p:grpSpPr>
        <p:sp>
          <p:nvSpPr>
            <p:cNvPr id="32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圆圈5"/>
          <p:cNvGrpSpPr/>
          <p:nvPr/>
        </p:nvGrpSpPr>
        <p:grpSpPr bwMode="auto">
          <a:xfrm>
            <a:off x="5246396" y="3637328"/>
            <a:ext cx="302565" cy="302549"/>
            <a:chOff x="2928" y="2208"/>
            <a:chExt cx="262" cy="262"/>
          </a:xfrm>
          <a:solidFill>
            <a:srgbClr val="568D11"/>
          </a:solidFill>
        </p:grpSpPr>
        <p:sp>
          <p:nvSpPr>
            <p:cNvPr id="35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solidFill>
              <a:srgbClr val="112F70"/>
            </a:soli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2"/>
          <p:cNvSpPr>
            <a:spLocks noChangeArrowheads="1"/>
          </p:cNvSpPr>
          <p:nvPr/>
        </p:nvSpPr>
        <p:spPr bwMode="black">
          <a:xfrm>
            <a:off x="683261" y="1013404"/>
            <a:ext cx="3163922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输入货物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不能包含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易燃易爆品、毒品、腐蚀品等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危险品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圆圈2"/>
          <p:cNvGrpSpPr/>
          <p:nvPr/>
        </p:nvGrpSpPr>
        <p:grpSpPr bwMode="auto">
          <a:xfrm>
            <a:off x="3794908" y="1059497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2"/>
          <p:cNvSpPr>
            <a:spLocks noChangeArrowheads="1"/>
          </p:cNvSpPr>
          <p:nvPr/>
        </p:nvSpPr>
        <p:spPr bwMode="black">
          <a:xfrm>
            <a:off x="298053" y="1691953"/>
            <a:ext cx="2887111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系统记录进数据库的信息数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不超过云数据库的最大限制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2" name="圆圈2"/>
          <p:cNvGrpSpPr/>
          <p:nvPr/>
        </p:nvGrpSpPr>
        <p:grpSpPr bwMode="auto">
          <a:xfrm>
            <a:off x="3198585" y="1702851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3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2"/>
          <p:cNvSpPr>
            <a:spLocks noChangeArrowheads="1"/>
          </p:cNvSpPr>
          <p:nvPr/>
        </p:nvSpPr>
        <p:spPr bwMode="black">
          <a:xfrm>
            <a:off x="76299" y="2269237"/>
            <a:ext cx="2856603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系统记录进数据库的信息数不超过云数据库的最大限制；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6" name="圆圈2"/>
          <p:cNvGrpSpPr/>
          <p:nvPr/>
        </p:nvGrpSpPr>
        <p:grpSpPr bwMode="auto">
          <a:xfrm>
            <a:off x="2999042" y="2358786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7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文本2"/>
          <p:cNvSpPr>
            <a:spLocks noChangeArrowheads="1"/>
          </p:cNvSpPr>
          <p:nvPr/>
        </p:nvSpPr>
        <p:spPr bwMode="black">
          <a:xfrm>
            <a:off x="171524" y="3040503"/>
            <a:ext cx="3263875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仓库维护人员定期检查仓库，确保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不会出现仓库损坏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无法使用的情况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5" name="圆圈2"/>
          <p:cNvGrpSpPr/>
          <p:nvPr/>
        </p:nvGrpSpPr>
        <p:grpSpPr bwMode="auto">
          <a:xfrm>
            <a:off x="3308367" y="3160509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6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7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文本2"/>
          <p:cNvSpPr>
            <a:spLocks noChangeArrowheads="1"/>
          </p:cNvSpPr>
          <p:nvPr/>
        </p:nvSpPr>
        <p:spPr bwMode="black">
          <a:xfrm>
            <a:off x="768697" y="3705045"/>
            <a:ext cx="3023523" cy="50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约束：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对于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冰箱等耗能仓位可以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在未使用情况下</a:t>
            </a:r>
            <a:r>
              <a:rPr lang="zh-CN" altLang="en-US" sz="1400" kern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关闭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以降低成本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9" name="圆圈2"/>
          <p:cNvGrpSpPr/>
          <p:nvPr/>
        </p:nvGrpSpPr>
        <p:grpSpPr bwMode="auto">
          <a:xfrm>
            <a:off x="3900165" y="3694312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80588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190343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系统技术架构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3" name="图片 2" descr="技术架构图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35" y="0"/>
            <a:ext cx="6059170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系统开发技术与平台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608" y="1347614"/>
            <a:ext cx="457200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Arial Bold" panose="020B0604020202020204" charset="0"/>
              </a:rPr>
              <a:t>一、开发平台：</a:t>
            </a:r>
            <a:endParaRPr lang="en-US" altLang="zh-CN" b="1" dirty="0">
              <a:latin typeface="Arial Bold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前端：</a:t>
            </a:r>
            <a:r>
              <a:rPr lang="zh-CN" altLang="en-US" b="1" dirty="0"/>
              <a:t>webstorm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后端：</a:t>
            </a:r>
            <a:r>
              <a:rPr lang="zh-CN" altLang="en-US" b="1" dirty="0"/>
              <a:t>IntelliJ IDEA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数据库：</a:t>
            </a:r>
            <a:r>
              <a:rPr lang="zh-CN" altLang="en-US" b="1" dirty="0"/>
              <a:t>MySQL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二、项目管理工具</a:t>
            </a:r>
            <a:r>
              <a:rPr lang="zh-CN" altLang="en-US" dirty="0"/>
              <a:t>:</a:t>
            </a:r>
            <a:r>
              <a:rPr lang="en-US" altLang="zh-CN" dirty="0"/>
              <a:t> </a:t>
            </a:r>
            <a:r>
              <a:rPr lang="zh-CN" altLang="en-US" b="1" dirty="0"/>
              <a:t>worktile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三、版本控制工具</a:t>
            </a:r>
            <a:r>
              <a:rPr lang="zh-CN" altLang="en-US" dirty="0"/>
              <a:t>:</a:t>
            </a:r>
            <a:r>
              <a:rPr lang="en-US" altLang="zh-CN" dirty="0"/>
              <a:t> </a:t>
            </a:r>
            <a:r>
              <a:rPr lang="zh-CN" altLang="en-US" b="1" dirty="0"/>
              <a:t>git、Gitee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系统数据库设计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01"/>
          <a:stretch>
            <a:fillRect/>
          </a:stretch>
        </p:blipFill>
        <p:spPr>
          <a:xfrm>
            <a:off x="182486" y="1268562"/>
            <a:ext cx="4389514" cy="2979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00"/>
          <a:stretch>
            <a:fillRect/>
          </a:stretch>
        </p:blipFill>
        <p:spPr>
          <a:xfrm>
            <a:off x="4593486" y="1268562"/>
            <a:ext cx="4423437" cy="2664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系统工作分解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4" name="图片 1" descr="AST树"/>
          <p:cNvPicPr>
            <a:picLocks noChangeAspect="1"/>
          </p:cNvPicPr>
          <p:nvPr/>
        </p:nvPicPr>
        <p:blipFill>
          <a:blip r:embed="rId2"/>
          <a:srcRect l="2533" t="49072" r="2811" b="6992"/>
          <a:stretch>
            <a:fillRect/>
          </a:stretch>
        </p:blipFill>
        <p:spPr>
          <a:xfrm>
            <a:off x="104775" y="1024255"/>
            <a:ext cx="8860155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047103" y="2211710"/>
            <a:ext cx="5049793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感谢老师批评指正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245488" y="334338"/>
            <a:ext cx="2653023" cy="864072"/>
            <a:chOff x="118827" y="36471"/>
            <a:chExt cx="2653023" cy="864072"/>
          </a:xfrm>
        </p:grpSpPr>
        <p:sp>
          <p:nvSpPr>
            <p:cNvPr id="42" name="椭圆 41"/>
            <p:cNvSpPr/>
            <p:nvPr/>
          </p:nvSpPr>
          <p:spPr bwMode="auto">
            <a:xfrm>
              <a:off x="118827" y="36471"/>
              <a:ext cx="864072" cy="864072"/>
            </a:xfrm>
            <a:prstGeom prst="ellipse">
              <a:avLst/>
            </a:prstGeom>
            <a:solidFill>
              <a:srgbClr val="112F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8496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82899" y="304800"/>
              <a:ext cx="1788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北京交通大学</a:t>
              </a:r>
              <a:endParaRPr lang="zh-CN" altLang="en-US" sz="2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63" y="366956"/>
            <a:ext cx="1002723" cy="7988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190343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旧需求下的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入库流程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4400"/>
          <a:stretch>
            <a:fillRect/>
          </a:stretch>
        </p:blipFill>
        <p:spPr>
          <a:xfrm>
            <a:off x="355163" y="627534"/>
            <a:ext cx="7745135" cy="42484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19250" y="1059815"/>
            <a:ext cx="6125845" cy="19627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新需求下的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入库流程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634" r="1344"/>
          <a:stretch>
            <a:fillRect/>
          </a:stretch>
        </p:blipFill>
        <p:spPr>
          <a:xfrm>
            <a:off x="237490" y="987425"/>
            <a:ext cx="8669655" cy="3808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开发内容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" y="558800"/>
            <a:ext cx="7940040" cy="4577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5088890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系统非功能需求——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Security</a:t>
            </a:r>
            <a:endParaRPr lang="en-US" altLang="zh-CN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1078" b="10769"/>
          <a:stretch>
            <a:fillRect/>
          </a:stretch>
        </p:blipFill>
        <p:spPr>
          <a:xfrm>
            <a:off x="251460" y="782955"/>
            <a:ext cx="8037830" cy="3373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5817" b="10191"/>
          <a:stretch>
            <a:fillRect/>
          </a:stretch>
        </p:blipFill>
        <p:spPr>
          <a:xfrm>
            <a:off x="611505" y="1923415"/>
            <a:ext cx="7927975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3808730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系统非功能需求的实现——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</a:t>
            </a:r>
            <a:endParaRPr lang="en-US" altLang="zh-CN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699770"/>
            <a:ext cx="7938770" cy="4063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571750"/>
            <a:ext cx="8614410" cy="20815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260" y="4156075"/>
            <a:ext cx="4320540" cy="431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3808730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系统非功能需求的实现——</a:t>
            </a:r>
            <a:r>
              <a:rPr lang="en-US" altLang="zh-CN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</a:t>
            </a:r>
            <a:endParaRPr lang="en-US" altLang="zh-CN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4938" b="10272"/>
          <a:stretch>
            <a:fillRect/>
          </a:stretch>
        </p:blipFill>
        <p:spPr>
          <a:xfrm>
            <a:off x="194945" y="699135"/>
            <a:ext cx="8229600" cy="4361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460" y="195580"/>
            <a:ext cx="3808730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系统非功能需求的实现——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微服务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8" y="133399"/>
            <a:ext cx="1028723" cy="819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771525"/>
            <a:ext cx="3305175" cy="4134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27855" y="1275715"/>
            <a:ext cx="456882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eureka实现服务的注册与发现；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gateway实现路由映射；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zh-CN" altLang="en-US"/>
              <a:t>SpringCloud</a:t>
            </a:r>
            <a:r>
              <a:rPr lang="en-US" altLang="zh-CN"/>
              <a:t> </a:t>
            </a:r>
            <a:r>
              <a:rPr lang="zh-CN" altLang="en-US"/>
              <a:t>框架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业务模块在core文件夹下：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1.</a:t>
            </a:r>
            <a:r>
              <a:rPr lang="en-US" altLang="zh-CN"/>
              <a:t> </a:t>
            </a:r>
            <a:r>
              <a:rPr lang="zh-CN" altLang="en-US"/>
              <a:t>admin：库管服务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2.</a:t>
            </a:r>
            <a:r>
              <a:rPr lang="en-US" altLang="zh-CN"/>
              <a:t> </a:t>
            </a:r>
            <a:r>
              <a:rPr lang="zh-CN" altLang="en-US"/>
              <a:t>supermarket：客户无人超市服务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3.</a:t>
            </a:r>
            <a:r>
              <a:rPr lang="en-US" altLang="zh-CN"/>
              <a:t> </a:t>
            </a:r>
            <a:r>
              <a:rPr lang="zh-CN" altLang="en-US"/>
              <a:t>pay：计费服务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4.</a:t>
            </a:r>
            <a:r>
              <a:rPr lang="en-US" altLang="zh-CN"/>
              <a:t> </a:t>
            </a:r>
            <a:r>
              <a:rPr lang="zh-CN" altLang="en-US"/>
              <a:t>equipment：边缘设备控制服务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PRESENTATION_TITLE" val="毕业论文答辩PPT.p"/>
  <p:tag name="KSO_WPP_MARK_KEY" val="6670558e-c039-4fdc-b1df-89a7080aa7de"/>
  <p:tag name="COMMONDATA" val="eyJoZGlkIjoiYTEzMTZkMmFiODdiMzE4NzNiOGNhMGY3M2FjM2UwMz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WPS 文字</Application>
  <PresentationFormat>全屏显示(16:9)</PresentationFormat>
  <Paragraphs>90</Paragraphs>
  <Slides>19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</vt:lpstr>
      <vt:lpstr>方正姚体</vt:lpstr>
      <vt:lpstr>Arial Bold</vt:lpstr>
      <vt:lpstr>Arial Rounded MT Bold</vt:lpstr>
      <vt:lpstr>Times New Roman</vt:lpstr>
      <vt:lpstr>Calibri</vt:lpstr>
      <vt:lpstr>Helvetica Neue</vt:lpstr>
      <vt:lpstr>宋体</vt:lpstr>
      <vt:lpstr>Arial Unicode MS</vt:lpstr>
      <vt:lpstr>汉仪书宋二KW</vt:lpstr>
      <vt:lpstr>宋体-简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毕业论文答辩PPT.p</dc:title>
  <dc:creator/>
  <cp:lastModifiedBy>Leeer</cp:lastModifiedBy>
  <cp:revision>13</cp:revision>
  <dcterms:created xsi:type="dcterms:W3CDTF">2023-06-19T07:35:18Z</dcterms:created>
  <dcterms:modified xsi:type="dcterms:W3CDTF">2023-06-19T07:35:18Z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80D9AB7F53CE3C09360590647944EABC_43</vt:lpwstr>
  </property>
  <property fmtid="{D5CDD505-2E9C-101B-9397-08002B2CF9AE}" pid="3" name="KSOProductBuildVer">
    <vt:lpwstr>2052-5.4.1.7920</vt:lpwstr>
  </property>
</Properties>
</file>